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2"/>
  </p:notesMasterIdLst>
  <p:handoutMasterIdLst>
    <p:handoutMasterId r:id="rId2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9" r:id="rId17"/>
    <p:sldId id="265" r:id="rId18"/>
    <p:sldId id="266" r:id="rId19"/>
    <p:sldId id="267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114" d="100"/>
          <a:sy n="114" d="100"/>
        </p:scale>
        <p:origin x="1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96729" y="4085073"/>
            <a:ext cx="3884979" cy="853994"/>
          </a:xfrm>
        </p:spPr>
        <p:txBody>
          <a:bodyPr/>
          <a:lstStyle/>
          <a:p>
            <a:r>
              <a:rPr lang="lt-LT" dirty="0"/>
              <a:t>Vadovas:</a:t>
            </a:r>
            <a:br>
              <a:rPr lang="lt-LT" dirty="0"/>
            </a:br>
            <a:r>
              <a:rPr lang="lt-LT" dirty="0"/>
              <a:t>doc. </a:t>
            </a:r>
            <a:r>
              <a:rPr lang="lt-LT" dirty="0" err="1"/>
              <a:t>prakt</a:t>
            </a:r>
            <a:r>
              <a:rPr lang="lt-LT" dirty="0"/>
              <a:t>. Karolis </a:t>
            </a:r>
            <a:r>
              <a:rPr lang="lt-LT" dirty="0" err="1"/>
              <a:t>Ryselis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Administravimo sistema</a:t>
            </a:r>
          </a:p>
          <a:p>
            <a:r>
              <a:rPr lang="lt-LT" dirty="0"/>
              <a:t>Sporto klubams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3AF0788-7AEA-5557-A66F-6BBEA5296503}"/>
              </a:ext>
            </a:extLst>
          </p:cNvPr>
          <p:cNvSpPr txBox="1">
            <a:spLocks/>
          </p:cNvSpPr>
          <p:nvPr/>
        </p:nvSpPr>
        <p:spPr>
          <a:xfrm>
            <a:off x="296728" y="5495635"/>
            <a:ext cx="3884979" cy="853994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132A4A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Projekto autorius:</a:t>
            </a:r>
            <a:br>
              <a:rPr lang="lt-LT" dirty="0"/>
            </a:br>
            <a:r>
              <a:rPr lang="lt-LT" dirty="0"/>
              <a:t>Kristijonas Karalaitis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3A8C3-2EDC-E6F5-65A9-8BBFDDC75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1862356"/>
            <a:ext cx="8233071" cy="3702103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/>
              <a:t>11000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eilu</a:t>
            </a:r>
            <a:r>
              <a:rPr lang="lt-LT" dirty="0" err="1"/>
              <a:t>čių</a:t>
            </a:r>
            <a:endParaRPr lang="lt-LT" dirty="0"/>
          </a:p>
          <a:p>
            <a:pPr marL="800100" lvl="1" indent="-342900"/>
            <a:r>
              <a:rPr lang="lt-LT" dirty="0"/>
              <a:t>4000 serverio dalies</a:t>
            </a:r>
          </a:p>
          <a:p>
            <a:pPr marL="800100" lvl="1" indent="-342900"/>
            <a:r>
              <a:rPr lang="lt-LT" dirty="0"/>
              <a:t>7000 </a:t>
            </a:r>
            <a:r>
              <a:rPr lang="lt-LT" dirty="0" err="1"/>
              <a:t>klientinės</a:t>
            </a:r>
            <a:r>
              <a:rPr lang="lt-LT" dirty="0"/>
              <a:t> dalies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0EDC-800F-4BF6-1A5F-EFA4D9668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432609" cy="619724"/>
          </a:xfrm>
        </p:spPr>
        <p:txBody>
          <a:bodyPr/>
          <a:lstStyle/>
          <a:p>
            <a:r>
              <a:rPr lang="en-US" dirty="0" err="1"/>
              <a:t>Programinis</a:t>
            </a:r>
            <a:r>
              <a:rPr lang="en-US" dirty="0"/>
              <a:t> </a:t>
            </a:r>
            <a:r>
              <a:rPr lang="en-US" dirty="0" err="1"/>
              <a:t>kodas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A69EC-4947-DE23-9814-D2A9A3706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8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Diegimo diagrama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BB811-6E06-5221-6DAE-CECFA22E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56" y="1399478"/>
            <a:ext cx="7606780" cy="47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8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3" y="491288"/>
            <a:ext cx="5726148" cy="619724"/>
          </a:xfrm>
        </p:spPr>
        <p:txBody>
          <a:bodyPr/>
          <a:lstStyle/>
          <a:p>
            <a:r>
              <a:rPr lang="lt-LT" dirty="0"/>
              <a:t>Sistemos duomenų modelis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8CF14-01CD-481F-A229-BA971418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36" y="1238090"/>
            <a:ext cx="6458771" cy="55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1" y="1655810"/>
            <a:ext cx="8233071" cy="4779700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Statinė kodo analizė – kodo skaitomumui ir patikimumui užtikrinti.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Vienetų testai – rezervacijų laikų generavimui.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Integraciniai – patikrinti kaip sistema veikia nuo naudotojo sąsajos iki serverio ir duomenų bazės.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Naudotojo sąsajos – užtikrinti naudotojo sąsajos korektišką veikimą skirtingose naršyklėse.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Rankinis – dinaminiams sistemos komponentams, duomenų validacijai patikrinti ir nefunkcinių reikalavimų patikrinimui.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4677936" cy="619724"/>
          </a:xfrm>
        </p:spPr>
        <p:txBody>
          <a:bodyPr/>
          <a:lstStyle/>
          <a:p>
            <a:r>
              <a:rPr lang="lt-LT" dirty="0"/>
              <a:t>Testavimo strategija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3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1" y="1522141"/>
            <a:ext cx="8233071" cy="430994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lt-LT" dirty="0"/>
              <a:t>Pastebėjus sporto klubų įmonių informacijos trūkumą ir klientų nepasitenkinimą esant dideliems sporto salių lankymo srautams buvo nuspręsta sukurti informacinę sistemą sporto klubo administravimui.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Administravimo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sporto</a:t>
            </a:r>
            <a:r>
              <a:rPr lang="en-US" dirty="0"/>
              <a:t> </a:t>
            </a:r>
            <a:r>
              <a:rPr lang="en-US" dirty="0" err="1"/>
              <a:t>klubams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sukurta</a:t>
            </a:r>
            <a:r>
              <a:rPr lang="en-US" dirty="0"/>
              <a:t>, </a:t>
            </a:r>
            <a:r>
              <a:rPr lang="en-US" dirty="0" err="1"/>
              <a:t>ištestuota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parengta</a:t>
            </a:r>
            <a:r>
              <a:rPr lang="en-US" dirty="0"/>
              <a:t> </a:t>
            </a:r>
            <a:r>
              <a:rPr lang="en-US" dirty="0" err="1"/>
              <a:t>naudojimui</a:t>
            </a:r>
            <a:r>
              <a:rPr lang="lt-LT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/>
              <a:t>Funkcinių ir nefunkcinių reikalavimų išpildymas patikrintas automatizuotais testais ir rankiniu būdu.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/>
              <a:t>Sistemą galima įdiegti treniruoklių salės veikla užsiimančioje įmonėje, vadovaujantis parengta dokumentacija. 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/>
              <a:t>Sistemą galima tobulinti pritaikant konkrečios įmonės reikmėms.</a:t>
            </a:r>
          </a:p>
          <a:p>
            <a:pPr marL="457200" indent="-4572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Išvados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1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2" y="2231472"/>
            <a:ext cx="8226909" cy="3765917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Nevaldomi lankytojų srautai.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Informacijos apie trenerius ir sporto klubo veiklą stoka.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Klientų narysčių valdymas patogesnis automatizuotoje sistemoje.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488365" cy="619724"/>
          </a:xfrm>
        </p:spPr>
        <p:txBody>
          <a:bodyPr/>
          <a:lstStyle/>
          <a:p>
            <a:r>
              <a:rPr lang="lt-LT" dirty="0"/>
              <a:t>Problemos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6707458" cy="619724"/>
          </a:xfrm>
        </p:spPr>
        <p:txBody>
          <a:bodyPr/>
          <a:lstStyle/>
          <a:p>
            <a:r>
              <a:rPr lang="lt-LT" dirty="0"/>
              <a:t>Darbo tikslas ir uždaviniai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2" y="1896934"/>
            <a:ext cx="8226909" cy="3765917"/>
          </a:xfrm>
        </p:spPr>
        <p:txBody>
          <a:bodyPr/>
          <a:lstStyle/>
          <a:p>
            <a:pPr marL="0" indent="0">
              <a:buNone/>
            </a:pPr>
            <a:r>
              <a:rPr lang="lt-LT" b="1" dirty="0"/>
              <a:t>Darbo tikslas </a:t>
            </a:r>
            <a:r>
              <a:rPr lang="lt-LT" dirty="0"/>
              <a:t>– pritraukti į įmonę klientų suteikiant informaciją apie sporto klubą internetinėje svetainėje ir valdant lankymosi srautus ir narystes informacinėje sistemoje.</a:t>
            </a:r>
          </a:p>
          <a:p>
            <a:pPr marL="0" indent="0">
              <a:buNone/>
            </a:pPr>
            <a:r>
              <a:rPr lang="lt-LT" b="1" dirty="0" err="1"/>
              <a:t>Tiklsui</a:t>
            </a:r>
            <a:r>
              <a:rPr lang="lt-LT" b="1" dirty="0"/>
              <a:t> pasiekti </a:t>
            </a:r>
            <a:r>
              <a:rPr lang="lt-LT" dirty="0"/>
              <a:t>iškelti šie uždaviniai: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Išanalizuoti panašius rinkoje jau esančius produktus;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Atlikti techninę galimybių analizę;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Atlikti potencialių sistemos naudotojų analizę;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Nustatyti funkcinius ir nefunkcinius reikalavimus;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Suprojektuoti ir suprogramuoti sistemą;</a:t>
            </a:r>
          </a:p>
          <a:p>
            <a:pPr marL="1028700" lvl="1" indent="-457200">
              <a:buFont typeface="+mj-lt"/>
              <a:buAutoNum type="arabicPeriod"/>
            </a:pPr>
            <a:r>
              <a:rPr lang="lt-LT" sz="2000" dirty="0"/>
              <a:t>Paruošti veikiančios ir ištestuotos sistemos dokumentaciją.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1B18EC93-C788-B858-5456-EBA0A462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3" y="2174859"/>
            <a:ext cx="8227078" cy="2283013"/>
          </a:xfrm>
          <a:prstGeom prst="rect">
            <a:avLst/>
          </a:prstGeom>
          <a:noFill/>
        </p:spPr>
      </p:pic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770756" cy="619724"/>
          </a:xfrm>
        </p:spPr>
        <p:txBody>
          <a:bodyPr>
            <a:noAutofit/>
          </a:bodyPr>
          <a:lstStyle/>
          <a:p>
            <a:r>
              <a:rPr lang="lt-LT" dirty="0"/>
              <a:t>Funkciniai reikalavimai (1/4)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C5F6F9D-D4BE-0493-C2D5-C41B04D31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2" y="6124180"/>
            <a:ext cx="8226909" cy="368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257799" cy="619724"/>
          </a:xfrm>
        </p:spPr>
        <p:txBody>
          <a:bodyPr/>
          <a:lstStyle/>
          <a:p>
            <a:r>
              <a:rPr lang="lt-LT" dirty="0"/>
              <a:t>Funkciniai reikalavimai (2/4)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AFBC8-9CDA-5FC7-953E-C75CAE8B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2017584"/>
            <a:ext cx="7009524" cy="3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96951" y="422490"/>
            <a:ext cx="5854389" cy="619724"/>
          </a:xfrm>
        </p:spPr>
        <p:txBody>
          <a:bodyPr/>
          <a:lstStyle/>
          <a:p>
            <a:r>
              <a:rPr lang="lt-LT" dirty="0"/>
              <a:t>Funkciniai reikalavimai (3/4)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3FFEE-05C7-8D31-A1B7-37735F87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0" y="1904899"/>
            <a:ext cx="7847619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402765" cy="619724"/>
          </a:xfrm>
        </p:spPr>
        <p:txBody>
          <a:bodyPr/>
          <a:lstStyle/>
          <a:p>
            <a:r>
              <a:rPr lang="lt-LT" dirty="0"/>
              <a:t>Funkciniai reikalavimai (4/4)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2CB38-4324-7874-2356-9320114E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0" y="1838995"/>
            <a:ext cx="8103079" cy="33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0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6478" y="1655810"/>
            <a:ext cx="8670073" cy="3557385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Sistemoje turi būti praleistų rezervacijų limitas.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Sistemoje turi būti maksimalus mėnesio rezervacijų limitas.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Duomenų validacija turi būti atliekama tiek kliento, tiek serverio pusėse.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Rezervacijų valdymas turi būti kalendoriaus formate.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Sistemos naudotojas turi galėti pasirinkti norimą kalendoriaus formatą.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Vartotojo sąsaja turi būti palaikoma Chrome, Firefox ir Microsoft </a:t>
            </a:r>
            <a:r>
              <a:rPr lang="lt-LT" dirty="0" err="1"/>
              <a:t>Edge</a:t>
            </a:r>
            <a:r>
              <a:rPr lang="lt-LT" dirty="0"/>
              <a:t> naršyklėse.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4747403" cy="619724"/>
          </a:xfrm>
        </p:spPr>
        <p:txBody>
          <a:bodyPr/>
          <a:lstStyle/>
          <a:p>
            <a:r>
              <a:rPr lang="lt-LT" dirty="0"/>
              <a:t>Nefunkciniai reikalavimai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9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084955" cy="619724"/>
          </a:xfrm>
        </p:spPr>
        <p:txBody>
          <a:bodyPr/>
          <a:lstStyle/>
          <a:p>
            <a:r>
              <a:rPr lang="lt-LT" dirty="0"/>
              <a:t>Naudotos technologijos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54F85-036C-04D2-D581-B57F9901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1741543"/>
            <a:ext cx="1037065" cy="103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The Reasons To Learn Express.js in 2021? - CODERSERA">
            <a:extLst>
              <a:ext uri="{FF2B5EF4-FFF2-40B4-BE49-F238E27FC236}">
                <a16:creationId xmlns:a16="http://schemas.microsoft.com/office/drawing/2014/main" id="{1F35C50A-ED61-8255-96CF-13A36E274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73179"/>
            <a:ext cx="1878708" cy="5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llCalendar API | Drupal.org">
            <a:extLst>
              <a:ext uri="{FF2B5EF4-FFF2-40B4-BE49-F238E27FC236}">
                <a16:creationId xmlns:a16="http://schemas.microsoft.com/office/drawing/2014/main" id="{2B004AAB-D724-B70B-531A-F73B174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36" y="1741543"/>
            <a:ext cx="3202259" cy="103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, react js, logo, react, react native icon - Free download">
            <a:extLst>
              <a:ext uri="{FF2B5EF4-FFF2-40B4-BE49-F238E27FC236}">
                <a16:creationId xmlns:a16="http://schemas.microsoft.com/office/drawing/2014/main" id="{35FDCAD4-AC57-44B9-C1F7-B810C383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803" y="3074290"/>
            <a:ext cx="1555323" cy="15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MySQL Logo in SVG Vector or PNG File Format - Logo.wine">
            <a:extLst>
              <a:ext uri="{FF2B5EF4-FFF2-40B4-BE49-F238E27FC236}">
                <a16:creationId xmlns:a16="http://schemas.microsoft.com/office/drawing/2014/main" id="{89F7DEC6-BE83-E408-246A-6B60F6954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41392"/>
            <a:ext cx="2174488" cy="144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ypress.io · GitHub">
            <a:extLst>
              <a:ext uri="{FF2B5EF4-FFF2-40B4-BE49-F238E27FC236}">
                <a16:creationId xmlns:a16="http://schemas.microsoft.com/office/drawing/2014/main" id="{494C4506-9A43-3C66-877A-CC42B9BA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56" y="3037447"/>
            <a:ext cx="1629007" cy="16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est | Digital.ai">
            <a:extLst>
              <a:ext uri="{FF2B5EF4-FFF2-40B4-BE49-F238E27FC236}">
                <a16:creationId xmlns:a16="http://schemas.microsoft.com/office/drawing/2014/main" id="{CA91DD87-0F83-3D8E-43E1-11504910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79" y="4889810"/>
            <a:ext cx="1655956" cy="165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Twilio Logo in SVG Vector or PNG File Format - Logo.wine">
            <a:extLst>
              <a:ext uri="{FF2B5EF4-FFF2-40B4-BE49-F238E27FC236}">
                <a16:creationId xmlns:a16="http://schemas.microsoft.com/office/drawing/2014/main" id="{AAE54FDE-594A-D521-54C0-4F0ECFE9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86" y="4889810"/>
            <a:ext cx="2570356" cy="17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188109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2430</TotalTime>
  <Words>335</Words>
  <Application>Microsoft Office PowerPoint</Application>
  <PresentationFormat>On-screen Show (4:3)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Karalaitis Kristijonas</cp:lastModifiedBy>
  <cp:revision>117</cp:revision>
  <dcterms:created xsi:type="dcterms:W3CDTF">2017-04-05T12:23:50Z</dcterms:created>
  <dcterms:modified xsi:type="dcterms:W3CDTF">2022-05-22T20:19:09Z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